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Berkshire Swash"/>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BerkshireSwash-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a560817c7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a560817c7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a560817c7_0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9a560817c7_0_9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a560817c7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9a560817c7_0_8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a560817c7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9a560817c7_0_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a560817c7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9a560817c7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a560817c7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9a560817c7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a560817c7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9a560817c7_0_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a61e382c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9a61e382c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a560817c7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9a560817c7_0_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8458e81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8458e81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a33aff2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a33aff2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a33aff20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a33aff20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8458e814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8458e814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a33aff20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a33aff20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a33aff20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a33aff20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a33aff20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a33aff20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a560817c7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a560817c7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2" name="Google Shape;92;p1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8" name="Google Shape;9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 name="Google Shape;10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8" name="Google Shape;10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 name="Google Shape;114;p23"/>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15" name="Google Shape;11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F9FC"/>
            </a:gs>
            <a:gs pos="74000">
              <a:srgbClr val="B3D1EC"/>
            </a:gs>
            <a:gs pos="83000">
              <a:srgbClr val="B3D1EC"/>
            </a:gs>
            <a:gs pos="100000">
              <a:srgbClr val="CCE0F2"/>
            </a:gs>
          </a:gsLst>
          <a:lin ang="5400012" scaled="0"/>
        </a:gra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mailto:amanvisokay@paps.net"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6"/>
          <p:cNvSpPr txBox="1"/>
          <p:nvPr>
            <p:ph idx="1" type="subTitle"/>
          </p:nvPr>
        </p:nvSpPr>
        <p:spPr>
          <a:xfrm>
            <a:off x="2525775" y="2939150"/>
            <a:ext cx="3781200" cy="520500"/>
          </a:xfrm>
          <a:prstGeom prst="rect">
            <a:avLst/>
          </a:prstGeom>
          <a:solidFill>
            <a:srgbClr val="FF9900"/>
          </a:solidFill>
          <a:ln cap="flat" cmpd="sng" w="9525">
            <a:solidFill>
              <a:srgbClr val="FCE5C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September 2020</a:t>
            </a:r>
            <a:endParaRPr/>
          </a:p>
        </p:txBody>
      </p:sp>
      <p:sp>
        <p:nvSpPr>
          <p:cNvPr id="136" name="Google Shape;136;p26"/>
          <p:cNvSpPr txBox="1"/>
          <p:nvPr/>
        </p:nvSpPr>
        <p:spPr>
          <a:xfrm>
            <a:off x="1591975" y="290850"/>
            <a:ext cx="5817000" cy="11481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Berkshire Swash"/>
                <a:ea typeface="Berkshire Swash"/>
                <a:cs typeface="Berkshire Swash"/>
                <a:sym typeface="Berkshire Swash"/>
              </a:rPr>
              <a:t>Mrs. Amanda Visokay</a:t>
            </a:r>
            <a:endParaRPr sz="3200">
              <a:latin typeface="Berkshire Swash"/>
              <a:ea typeface="Berkshire Swash"/>
              <a:cs typeface="Berkshire Swash"/>
              <a:sym typeface="Berkshire Swash"/>
            </a:endParaRPr>
          </a:p>
          <a:p>
            <a:pPr indent="0" lvl="0" marL="0" rtl="0" algn="ctr">
              <a:spcBef>
                <a:spcPts val="0"/>
              </a:spcBef>
              <a:spcAft>
                <a:spcPts val="0"/>
              </a:spcAft>
              <a:buNone/>
            </a:pPr>
            <a:r>
              <a:rPr lang="en" sz="3200">
                <a:latin typeface="Berkshire Swash"/>
                <a:ea typeface="Berkshire Swash"/>
                <a:cs typeface="Berkshire Swash"/>
                <a:sym typeface="Berkshire Swash"/>
              </a:rPr>
              <a:t>Language Arts</a:t>
            </a:r>
            <a:endParaRPr sz="3200">
              <a:latin typeface="Berkshire Swash"/>
              <a:ea typeface="Berkshire Swash"/>
              <a:cs typeface="Berkshire Swash"/>
              <a:sym typeface="Berkshire Swash"/>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89" name="Shape 189"/>
        <p:cNvGrpSpPr/>
        <p:nvPr/>
      </p:nvGrpSpPr>
      <p:grpSpPr>
        <a:xfrm>
          <a:off x="0" y="0"/>
          <a:ext cx="0" cy="0"/>
          <a:chOff x="0" y="0"/>
          <a:chExt cx="0" cy="0"/>
        </a:xfrm>
      </p:grpSpPr>
      <p:sp>
        <p:nvSpPr>
          <p:cNvPr id="190" name="Google Shape;190;p35"/>
          <p:cNvSpPr txBox="1"/>
          <p:nvPr>
            <p:ph type="ctrTitle"/>
          </p:nvPr>
        </p:nvSpPr>
        <p:spPr>
          <a:xfrm>
            <a:off x="401600" y="6165575"/>
            <a:ext cx="8520600" cy="25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u="sng"/>
              <a:t>Simple Class Rules </a:t>
            </a:r>
            <a:endParaRPr sz="2900" u="sng"/>
          </a:p>
          <a:p>
            <a:pPr indent="-323850" lvl="0" marL="457200" rtl="0" algn="l">
              <a:spcBef>
                <a:spcPts val="0"/>
              </a:spcBef>
              <a:spcAft>
                <a:spcPts val="0"/>
              </a:spcAft>
              <a:buSzPts val="1500"/>
              <a:buChar char="●"/>
            </a:pPr>
            <a:r>
              <a:rPr b="1" lang="en" sz="1500"/>
              <a:t>Show respect for others</a:t>
            </a:r>
            <a:r>
              <a:rPr lang="en" sz="1500"/>
              <a:t> - do not talk when others are speaking </a:t>
            </a:r>
            <a:r>
              <a:rPr b="1" lang="en" sz="1500"/>
              <a:t>(stay on mute)</a:t>
            </a:r>
            <a:endParaRPr b="1" sz="1500"/>
          </a:p>
          <a:p>
            <a:pPr indent="-323850" lvl="0" marL="457200" rtl="0" algn="l">
              <a:spcBef>
                <a:spcPts val="0"/>
              </a:spcBef>
              <a:spcAft>
                <a:spcPts val="0"/>
              </a:spcAft>
              <a:buSzPts val="1500"/>
              <a:buChar char="●"/>
            </a:pPr>
            <a:r>
              <a:rPr b="1" lang="en" sz="1500"/>
              <a:t>Show respect for others’ views </a:t>
            </a:r>
            <a:r>
              <a:rPr lang="en" sz="1500"/>
              <a:t>- you may not agree, but others need to feel safe owning how they feel and expressing it</a:t>
            </a:r>
            <a:endParaRPr sz="1500"/>
          </a:p>
          <a:p>
            <a:pPr indent="-323850" lvl="0" marL="457200" rtl="0" algn="l">
              <a:spcBef>
                <a:spcPts val="0"/>
              </a:spcBef>
              <a:spcAft>
                <a:spcPts val="0"/>
              </a:spcAft>
              <a:buSzPts val="1500"/>
              <a:buChar char="●"/>
            </a:pPr>
            <a:r>
              <a:rPr b="1" lang="en" sz="1500"/>
              <a:t>Show respect for yourself</a:t>
            </a:r>
            <a:r>
              <a:rPr lang="en" sz="1500"/>
              <a:t> - the way you carry yourself - and the way you </a:t>
            </a:r>
            <a:r>
              <a:rPr b="1" lang="en" sz="1500"/>
              <a:t>dress</a:t>
            </a:r>
            <a:r>
              <a:rPr lang="en" sz="1500"/>
              <a:t> on camera</a:t>
            </a:r>
            <a:endParaRPr sz="1500"/>
          </a:p>
          <a:p>
            <a:pPr indent="-323850" lvl="0" marL="457200" rtl="0" algn="l">
              <a:spcBef>
                <a:spcPts val="0"/>
              </a:spcBef>
              <a:spcAft>
                <a:spcPts val="0"/>
              </a:spcAft>
              <a:buSzPts val="1500"/>
              <a:buChar char="●"/>
            </a:pPr>
            <a:r>
              <a:rPr b="1" lang="en" sz="1500"/>
              <a:t>Profanity is never allowed in this class</a:t>
            </a:r>
            <a:endParaRPr b="1" sz="1500"/>
          </a:p>
          <a:p>
            <a:pPr indent="-323850" lvl="0" marL="457200" rtl="0" algn="l">
              <a:spcBef>
                <a:spcPts val="0"/>
              </a:spcBef>
              <a:spcAft>
                <a:spcPts val="0"/>
              </a:spcAft>
              <a:buSzPts val="1500"/>
              <a:buChar char="●"/>
            </a:pPr>
            <a:r>
              <a:rPr b="1" lang="en" sz="1500"/>
              <a:t>The chat feature is NOT to be used during the actual lesson </a:t>
            </a:r>
            <a:r>
              <a:rPr lang="en" sz="1500"/>
              <a:t>- you are to be silent digitally - when the teacher is teaching… if you have a question you can raise your virtual hand</a:t>
            </a:r>
            <a:endParaRPr sz="1500"/>
          </a:p>
          <a:p>
            <a:pPr indent="-323850" lvl="0" marL="457200" rtl="0" algn="l">
              <a:spcBef>
                <a:spcPts val="0"/>
              </a:spcBef>
              <a:spcAft>
                <a:spcPts val="0"/>
              </a:spcAft>
              <a:buSzPts val="1500"/>
              <a:buChar char="●"/>
            </a:pPr>
            <a:r>
              <a:rPr b="1" lang="en" sz="1500"/>
              <a:t>Keep “chatting” to a minimum</a:t>
            </a:r>
            <a:r>
              <a:rPr lang="en" sz="1500"/>
              <a:t> - just like in class, be cognizant of bothering others with your chatting </a:t>
            </a:r>
            <a:endParaRPr sz="1500"/>
          </a:p>
          <a:p>
            <a:pPr indent="-323850" lvl="0" marL="457200" rtl="0" algn="l">
              <a:spcBef>
                <a:spcPts val="0"/>
              </a:spcBef>
              <a:spcAft>
                <a:spcPts val="0"/>
              </a:spcAft>
              <a:buSzPts val="1500"/>
              <a:buChar char="●"/>
            </a:pPr>
            <a:r>
              <a:rPr b="1" lang="en" sz="1500"/>
              <a:t>Be authentic and honest</a:t>
            </a:r>
            <a:r>
              <a:rPr lang="en" sz="1500"/>
              <a:t> about all the work you do. Cheating/plagiarizing/getting work from the internet - will not be tolerated. Work that is not authentic will receive a grade of zero.</a:t>
            </a:r>
            <a:endParaRPr sz="1500"/>
          </a:p>
          <a:p>
            <a:pPr indent="-323850" lvl="0" marL="457200" rtl="0" algn="l">
              <a:spcBef>
                <a:spcPts val="0"/>
              </a:spcBef>
              <a:spcAft>
                <a:spcPts val="0"/>
              </a:spcAft>
              <a:buSzPts val="1500"/>
              <a:buChar char="●"/>
            </a:pPr>
            <a:r>
              <a:rPr b="1" lang="en" sz="1500"/>
              <a:t>Be responsible for your learning</a:t>
            </a:r>
            <a:r>
              <a:rPr lang="en" sz="1500"/>
              <a:t> - ask for help when needed. Ask questions when you need clarification. Get all of your work done on time, and create high quality work.</a:t>
            </a:r>
            <a:endParaRPr sz="1500"/>
          </a:p>
          <a:p>
            <a:pPr indent="-323850" lvl="0" marL="457200" rtl="0" algn="l">
              <a:spcBef>
                <a:spcPts val="0"/>
              </a:spcBef>
              <a:spcAft>
                <a:spcPts val="0"/>
              </a:spcAft>
              <a:buSzPts val="1500"/>
              <a:buChar char="●"/>
            </a:pPr>
            <a:r>
              <a:rPr b="1" lang="en" sz="1500"/>
              <a:t>Dive into learning</a:t>
            </a:r>
            <a:r>
              <a:rPr lang="en" sz="1500"/>
              <a:t> - soak up the material, and do outside research to learn more about interesting ideas and topics. I encourage you to learn outside the class time. Share with us what you learn.</a:t>
            </a:r>
            <a:endParaRPr sz="1500"/>
          </a:p>
          <a:p>
            <a:pPr indent="-323850" lvl="0" marL="457200" rtl="0" algn="l">
              <a:spcBef>
                <a:spcPts val="0"/>
              </a:spcBef>
              <a:spcAft>
                <a:spcPts val="0"/>
              </a:spcAft>
              <a:buSzPts val="1500"/>
              <a:buChar char="●"/>
            </a:pPr>
            <a:r>
              <a:rPr b="1" lang="en" sz="1500"/>
              <a:t>Make reading a way of life</a:t>
            </a:r>
            <a:r>
              <a:rPr lang="en" sz="1500"/>
              <a:t>. Books will open up worlds to you.</a:t>
            </a:r>
            <a:endParaRPr sz="1500"/>
          </a:p>
          <a:p>
            <a:pPr indent="0" lvl="0" marL="0" rtl="0" algn="l">
              <a:spcBef>
                <a:spcPts val="0"/>
              </a:spcBef>
              <a:spcAft>
                <a:spcPts val="0"/>
              </a:spcAft>
              <a:buNone/>
            </a:pPr>
            <a:r>
              <a:t/>
            </a:r>
            <a:endParaRPr sz="2900"/>
          </a:p>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ctrTitle"/>
          </p:nvPr>
        </p:nvSpPr>
        <p:spPr>
          <a:xfrm>
            <a:off x="1143000" y="753944"/>
            <a:ext cx="6858000" cy="2322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100"/>
              <a:buFont typeface="Calibri"/>
              <a:buNone/>
            </a:pPr>
            <a:r>
              <a:rPr lang="en" sz="4100"/>
              <a:t>There are procedures in our classroom, which will make it a happy and safe place for you to learn and grow, once we are back</a:t>
            </a:r>
            <a:endParaRPr/>
          </a:p>
        </p:txBody>
      </p:sp>
      <p:pic>
        <p:nvPicPr>
          <p:cNvPr id="196" name="Google Shape;196;p36"/>
          <p:cNvPicPr preferRelativeResize="0"/>
          <p:nvPr/>
        </p:nvPicPr>
        <p:blipFill rotWithShape="1">
          <a:blip r:embed="rId3">
            <a:alphaModFix/>
          </a:blip>
          <a:srcRect b="0" l="0" r="0" t="0"/>
          <a:stretch/>
        </p:blipFill>
        <p:spPr>
          <a:xfrm>
            <a:off x="2961084" y="2763995"/>
            <a:ext cx="2929280" cy="21941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ph type="title"/>
          </p:nvPr>
        </p:nvSpPr>
        <p:spPr>
          <a:xfrm>
            <a:off x="1070192" y="-156567"/>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Discussion is so important to class</a:t>
            </a:r>
            <a:endParaRPr/>
          </a:p>
        </p:txBody>
      </p:sp>
      <p:sp>
        <p:nvSpPr>
          <p:cNvPr id="202" name="Google Shape;202;p37"/>
          <p:cNvSpPr txBox="1"/>
          <p:nvPr>
            <p:ph idx="1" type="body"/>
          </p:nvPr>
        </p:nvSpPr>
        <p:spPr>
          <a:xfrm>
            <a:off x="487732" y="1879996"/>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a:p>
            <a:pPr indent="-190500" lvl="0" marL="177800" rtl="0" algn="l">
              <a:lnSpc>
                <a:spcPct val="90000"/>
              </a:lnSpc>
              <a:spcBef>
                <a:spcPts val="800"/>
              </a:spcBef>
              <a:spcAft>
                <a:spcPts val="0"/>
              </a:spcAft>
              <a:buClr>
                <a:schemeClr val="dk1"/>
              </a:buClr>
              <a:buSzPts val="3000"/>
              <a:buChar char="●"/>
            </a:pPr>
            <a:r>
              <a:rPr lang="en" sz="3000"/>
              <a:t>Everyone deserves a chance to share</a:t>
            </a:r>
            <a:endParaRPr/>
          </a:p>
          <a:p>
            <a:pPr indent="-190500" lvl="0" marL="177800" rtl="0" algn="l">
              <a:lnSpc>
                <a:spcPct val="90000"/>
              </a:lnSpc>
              <a:spcBef>
                <a:spcPts val="800"/>
              </a:spcBef>
              <a:spcAft>
                <a:spcPts val="0"/>
              </a:spcAft>
              <a:buClr>
                <a:schemeClr val="dk1"/>
              </a:buClr>
              <a:buSzPts val="3000"/>
              <a:buChar char="●"/>
            </a:pPr>
            <a:r>
              <a:rPr lang="en" sz="3000"/>
              <a:t>Everyone’s views are welcome</a:t>
            </a:r>
            <a:endParaRPr/>
          </a:p>
          <a:p>
            <a:pPr indent="-190500" lvl="0" marL="177800" rtl="0" algn="l">
              <a:lnSpc>
                <a:spcPct val="90000"/>
              </a:lnSpc>
              <a:spcBef>
                <a:spcPts val="800"/>
              </a:spcBef>
              <a:spcAft>
                <a:spcPts val="0"/>
              </a:spcAft>
              <a:buClr>
                <a:schemeClr val="dk1"/>
              </a:buClr>
              <a:buSzPts val="3000"/>
              <a:buChar char="●"/>
            </a:pPr>
            <a:r>
              <a:rPr lang="en" sz="3000"/>
              <a:t> They can feel safe here</a:t>
            </a:r>
            <a:endParaRPr/>
          </a:p>
          <a:p>
            <a:pPr indent="-190500" lvl="0" marL="177800" rtl="0" algn="l">
              <a:lnSpc>
                <a:spcPct val="90000"/>
              </a:lnSpc>
              <a:spcBef>
                <a:spcPts val="800"/>
              </a:spcBef>
              <a:spcAft>
                <a:spcPts val="0"/>
              </a:spcAft>
              <a:buClr>
                <a:schemeClr val="dk1"/>
              </a:buClr>
              <a:buSzPts val="3000"/>
              <a:buChar char="●"/>
            </a:pPr>
            <a:r>
              <a:rPr lang="en" sz="3000"/>
              <a:t>They MUST show respect by being quiet when anyone else has the floor</a:t>
            </a:r>
            <a:endParaRPr/>
          </a:p>
          <a:p>
            <a:pPr indent="0" lvl="0" marL="177800" rtl="0" algn="l">
              <a:lnSpc>
                <a:spcPct val="90000"/>
              </a:lnSpc>
              <a:spcBef>
                <a:spcPts val="800"/>
              </a:spcBef>
              <a:spcAft>
                <a:spcPts val="0"/>
              </a:spcAft>
              <a:buClr>
                <a:schemeClr val="dk1"/>
              </a:buClr>
              <a:buSzPts val="3000"/>
              <a:buNone/>
            </a:pPr>
            <a:r>
              <a:t/>
            </a:r>
            <a:endParaRPr sz="3000"/>
          </a:p>
          <a:p>
            <a:pPr indent="-38100" lvl="0" marL="177800" rtl="0" algn="l">
              <a:lnSpc>
                <a:spcPct val="90000"/>
              </a:lnSpc>
              <a:spcBef>
                <a:spcPts val="800"/>
              </a:spcBef>
              <a:spcAft>
                <a:spcPts val="1600"/>
              </a:spcAft>
              <a:buClr>
                <a:schemeClr val="dk1"/>
              </a:buClr>
              <a:buSzPts val="2100"/>
              <a:buNone/>
            </a:pPr>
            <a:r>
              <a:t/>
            </a:r>
            <a:endParaRPr/>
          </a:p>
        </p:txBody>
      </p:sp>
      <p:pic>
        <p:nvPicPr>
          <p:cNvPr id="203" name="Google Shape;203;p37"/>
          <p:cNvPicPr preferRelativeResize="0"/>
          <p:nvPr/>
        </p:nvPicPr>
        <p:blipFill rotWithShape="1">
          <a:blip r:embed="rId3">
            <a:alphaModFix/>
          </a:blip>
          <a:srcRect b="0" l="0" r="0" t="0"/>
          <a:stretch/>
        </p:blipFill>
        <p:spPr>
          <a:xfrm>
            <a:off x="2997449" y="688024"/>
            <a:ext cx="1890550" cy="1327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471488" y="205383"/>
            <a:ext cx="5915100" cy="745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Cell phones are not welcome here in any way, shape, or form</a:t>
            </a:r>
            <a:endParaRPr/>
          </a:p>
        </p:txBody>
      </p:sp>
      <p:pic>
        <p:nvPicPr>
          <p:cNvPr id="209" name="Google Shape;209;p38"/>
          <p:cNvPicPr preferRelativeResize="0"/>
          <p:nvPr>
            <p:ph idx="1" type="body"/>
          </p:nvPr>
        </p:nvPicPr>
        <p:blipFill rotWithShape="1">
          <a:blip r:embed="rId3">
            <a:alphaModFix/>
          </a:blip>
          <a:srcRect b="0" l="0" r="0" t="0"/>
          <a:stretch/>
        </p:blipFill>
        <p:spPr>
          <a:xfrm>
            <a:off x="1070191" y="1390356"/>
            <a:ext cx="883800" cy="1788900"/>
          </a:xfrm>
          <a:prstGeom prst="rect">
            <a:avLst/>
          </a:prstGeom>
          <a:noFill/>
          <a:ln>
            <a:noFill/>
          </a:ln>
        </p:spPr>
      </p:pic>
      <p:pic>
        <p:nvPicPr>
          <p:cNvPr id="210" name="Google Shape;210;p38"/>
          <p:cNvPicPr preferRelativeResize="0"/>
          <p:nvPr/>
        </p:nvPicPr>
        <p:blipFill rotWithShape="1">
          <a:blip r:embed="rId4">
            <a:alphaModFix/>
          </a:blip>
          <a:srcRect b="0" l="0" r="0" t="0"/>
          <a:stretch/>
        </p:blipFill>
        <p:spPr>
          <a:xfrm>
            <a:off x="2705108" y="1390357"/>
            <a:ext cx="1272919" cy="1759320"/>
          </a:xfrm>
          <a:prstGeom prst="rect">
            <a:avLst/>
          </a:prstGeom>
          <a:noFill/>
          <a:ln>
            <a:noFill/>
          </a:ln>
        </p:spPr>
      </p:pic>
      <p:pic>
        <p:nvPicPr>
          <p:cNvPr id="211" name="Google Shape;211;p38"/>
          <p:cNvPicPr preferRelativeResize="0"/>
          <p:nvPr/>
        </p:nvPicPr>
        <p:blipFill rotWithShape="1">
          <a:blip r:embed="rId5">
            <a:alphaModFix/>
          </a:blip>
          <a:srcRect b="0" l="0" r="0" t="0"/>
          <a:stretch/>
        </p:blipFill>
        <p:spPr>
          <a:xfrm>
            <a:off x="4486274" y="1390356"/>
            <a:ext cx="2185453" cy="1636980"/>
          </a:xfrm>
          <a:prstGeom prst="rect">
            <a:avLst/>
          </a:prstGeom>
          <a:noFill/>
          <a:ln>
            <a:noFill/>
          </a:ln>
        </p:spPr>
      </p:pic>
      <p:pic>
        <p:nvPicPr>
          <p:cNvPr id="212" name="Google Shape;212;p38"/>
          <p:cNvPicPr preferRelativeResize="0"/>
          <p:nvPr/>
        </p:nvPicPr>
        <p:blipFill rotWithShape="1">
          <a:blip r:embed="rId6">
            <a:alphaModFix/>
          </a:blip>
          <a:srcRect b="0" l="0" r="0" t="0"/>
          <a:stretch/>
        </p:blipFill>
        <p:spPr>
          <a:xfrm>
            <a:off x="7060910" y="1268015"/>
            <a:ext cx="1881661" cy="1881661"/>
          </a:xfrm>
          <a:prstGeom prst="rect">
            <a:avLst/>
          </a:prstGeom>
          <a:noFill/>
          <a:ln>
            <a:noFill/>
          </a:ln>
        </p:spPr>
      </p:pic>
      <p:sp>
        <p:nvSpPr>
          <p:cNvPr id="213" name="Google Shape;213;p38"/>
          <p:cNvSpPr txBox="1"/>
          <p:nvPr/>
        </p:nvSpPr>
        <p:spPr>
          <a:xfrm>
            <a:off x="356992" y="3149677"/>
            <a:ext cx="7392900" cy="2839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3300">
                <a:solidFill>
                  <a:schemeClr val="dk1"/>
                </a:solidFill>
                <a:latin typeface="Calibri"/>
                <a:ea typeface="Calibri"/>
                <a:cs typeface="Calibri"/>
                <a:sym typeface="Calibri"/>
              </a:rPr>
              <a:t>But, the good news is … they are welcome here …</a:t>
            </a:r>
            <a:endParaRPr sz="1100"/>
          </a:p>
          <a:p>
            <a:pPr indent="0" lvl="0" marL="0" marR="0" rtl="0" algn="l">
              <a:spcBef>
                <a:spcPts val="0"/>
              </a:spcBef>
              <a:spcAft>
                <a:spcPts val="0"/>
              </a:spcAft>
              <a:buNone/>
            </a:pPr>
            <a:r>
              <a:rPr lang="en" sz="3300">
                <a:solidFill>
                  <a:schemeClr val="dk1"/>
                </a:solidFill>
                <a:latin typeface="Calibri"/>
                <a:ea typeface="Calibri"/>
                <a:cs typeface="Calibri"/>
                <a:sym typeface="Calibri"/>
              </a:rPr>
              <a:t>             …in every way, shape, and form</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ph type="ctrTitle"/>
          </p:nvPr>
        </p:nvSpPr>
        <p:spPr>
          <a:xfrm>
            <a:off x="194691" y="109000"/>
            <a:ext cx="8711400" cy="1140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Calibri"/>
              <a:buNone/>
            </a:pPr>
            <a:r>
              <a:rPr lang="en" sz="2400"/>
              <a:t>When they walk in the door of 310 – their phones will go in the pockets they are assigned.</a:t>
            </a:r>
            <a:br>
              <a:rPr lang="en" sz="2400"/>
            </a:br>
            <a:endParaRPr sz="2400"/>
          </a:p>
        </p:txBody>
      </p:sp>
      <p:sp>
        <p:nvSpPr>
          <p:cNvPr id="219" name="Google Shape;219;p39"/>
          <p:cNvSpPr txBox="1"/>
          <p:nvPr>
            <p:ph idx="1" type="subTitle"/>
          </p:nvPr>
        </p:nvSpPr>
        <p:spPr>
          <a:xfrm>
            <a:off x="194691" y="3045831"/>
            <a:ext cx="8949300" cy="18669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700"/>
              <a:buNone/>
            </a:pPr>
            <a:r>
              <a:rPr lang="en" sz="2700"/>
              <a:t>Right before they leave, they will retrieve their phone. They will become accustomed to not having it in here – and it will actually free them, in a way. </a:t>
            </a:r>
            <a:endParaRPr/>
          </a:p>
          <a:p>
            <a:pPr indent="0" lvl="0" marL="0" rtl="0" algn="ctr">
              <a:lnSpc>
                <a:spcPct val="90000"/>
              </a:lnSpc>
              <a:spcBef>
                <a:spcPts val="800"/>
              </a:spcBef>
              <a:spcAft>
                <a:spcPts val="0"/>
              </a:spcAft>
              <a:buClr>
                <a:schemeClr val="dk1"/>
              </a:buClr>
              <a:buSzPts val="2700"/>
              <a:buNone/>
            </a:pPr>
            <a:r>
              <a:rPr lang="en" sz="2700"/>
              <a:t>They</a:t>
            </a:r>
            <a:r>
              <a:rPr lang="en" sz="2700"/>
              <a:t> will become a more astute learners, without its company.</a:t>
            </a:r>
            <a:endParaRPr/>
          </a:p>
          <a:p>
            <a:pPr indent="0" lvl="0" marL="0" rtl="0" algn="ctr">
              <a:lnSpc>
                <a:spcPct val="90000"/>
              </a:lnSpc>
              <a:spcBef>
                <a:spcPts val="800"/>
              </a:spcBef>
              <a:spcAft>
                <a:spcPts val="0"/>
              </a:spcAft>
              <a:buClr>
                <a:schemeClr val="dk1"/>
              </a:buClr>
              <a:buSzPts val="2700"/>
              <a:buNone/>
            </a:pPr>
            <a:r>
              <a:t/>
            </a:r>
            <a:endParaRPr sz="2700"/>
          </a:p>
          <a:p>
            <a:pPr indent="0" lvl="0" marL="0" rtl="0" algn="ctr">
              <a:lnSpc>
                <a:spcPct val="90000"/>
              </a:lnSpc>
              <a:spcBef>
                <a:spcPts val="800"/>
              </a:spcBef>
              <a:spcAft>
                <a:spcPts val="0"/>
              </a:spcAft>
              <a:buClr>
                <a:schemeClr val="dk1"/>
              </a:buClr>
              <a:buSzPts val="2700"/>
              <a:buNone/>
            </a:pPr>
            <a:r>
              <a:t/>
            </a:r>
            <a:endParaRPr sz="2700"/>
          </a:p>
        </p:txBody>
      </p:sp>
      <p:pic>
        <p:nvPicPr>
          <p:cNvPr id="220" name="Google Shape;220;p39"/>
          <p:cNvPicPr preferRelativeResize="0"/>
          <p:nvPr/>
        </p:nvPicPr>
        <p:blipFill rotWithShape="1">
          <a:blip r:embed="rId3">
            <a:alphaModFix/>
          </a:blip>
          <a:srcRect b="0" l="0" r="0" t="0"/>
          <a:stretch/>
        </p:blipFill>
        <p:spPr>
          <a:xfrm>
            <a:off x="3623691" y="1128053"/>
            <a:ext cx="1464469" cy="17573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628650" y="63298"/>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Making Up Work When They are Absent …</a:t>
            </a:r>
            <a:endParaRPr/>
          </a:p>
        </p:txBody>
      </p:sp>
      <p:sp>
        <p:nvSpPr>
          <p:cNvPr id="226" name="Google Shape;226;p40"/>
          <p:cNvSpPr txBox="1"/>
          <p:nvPr>
            <p:ph idx="1" type="body"/>
          </p:nvPr>
        </p:nvSpPr>
        <p:spPr>
          <a:xfrm>
            <a:off x="448761" y="3005893"/>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700"/>
              <a:buChar char="•"/>
            </a:pPr>
            <a:r>
              <a:rPr lang="en" sz="2700"/>
              <a:t>When they are absent, they are responsible to talk to the teacher about the work they missed, and to make it up. The responsibility is on them. This applies at home, as well.</a:t>
            </a:r>
            <a:endParaRPr/>
          </a:p>
        </p:txBody>
      </p:sp>
      <p:pic>
        <p:nvPicPr>
          <p:cNvPr id="227" name="Google Shape;227;p40"/>
          <p:cNvPicPr preferRelativeResize="0"/>
          <p:nvPr/>
        </p:nvPicPr>
        <p:blipFill rotWithShape="1">
          <a:blip r:embed="rId3">
            <a:alphaModFix/>
          </a:blip>
          <a:srcRect b="0" l="0" r="0" t="0"/>
          <a:stretch/>
        </p:blipFill>
        <p:spPr>
          <a:xfrm>
            <a:off x="3401942" y="762863"/>
            <a:ext cx="1607344" cy="16073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628650" y="36844"/>
            <a:ext cx="78867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a:t>Homework</a:t>
            </a:r>
            <a:endParaRPr/>
          </a:p>
        </p:txBody>
      </p:sp>
      <p:sp>
        <p:nvSpPr>
          <p:cNvPr id="233" name="Google Shape;233;p41"/>
          <p:cNvSpPr txBox="1"/>
          <p:nvPr>
            <p:ph idx="1" type="body"/>
          </p:nvPr>
        </p:nvSpPr>
        <p:spPr>
          <a:xfrm>
            <a:off x="628650" y="1031015"/>
            <a:ext cx="4529100" cy="39669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Homework assignments will be given a few times a week.</a:t>
            </a:r>
            <a:endParaRPr/>
          </a:p>
          <a:p>
            <a:pPr indent="0" lvl="0" marL="177800" rtl="0" algn="l">
              <a:lnSpc>
                <a:spcPct val="90000"/>
              </a:lnSpc>
              <a:spcBef>
                <a:spcPts val="0"/>
              </a:spcBef>
              <a:spcAft>
                <a:spcPts val="0"/>
              </a:spcAft>
              <a:buNone/>
            </a:pPr>
            <a:r>
              <a:t/>
            </a:r>
            <a:endParaRPr/>
          </a:p>
          <a:p>
            <a:pPr indent="-171450" lvl="0" marL="177800" rtl="0" algn="l">
              <a:lnSpc>
                <a:spcPct val="90000"/>
              </a:lnSpc>
              <a:spcBef>
                <a:spcPts val="0"/>
              </a:spcBef>
              <a:spcAft>
                <a:spcPts val="0"/>
              </a:spcAft>
              <a:buClr>
                <a:schemeClr val="dk1"/>
              </a:buClr>
              <a:buSzPts val="2100"/>
              <a:buChar char="•"/>
            </a:pPr>
            <a:r>
              <a:rPr lang="en"/>
              <a:t> They will never receive Friday homework</a:t>
            </a:r>
            <a:endParaRPr/>
          </a:p>
          <a:p>
            <a:pPr indent="-171450" lvl="0" marL="177800" rtl="0" algn="l">
              <a:lnSpc>
                <a:spcPct val="90000"/>
              </a:lnSpc>
              <a:spcBef>
                <a:spcPts val="800"/>
              </a:spcBef>
              <a:spcAft>
                <a:spcPts val="0"/>
              </a:spcAft>
              <a:buClr>
                <a:schemeClr val="dk1"/>
              </a:buClr>
              <a:buSzPts val="2100"/>
              <a:buChar char="•"/>
            </a:pPr>
            <a:r>
              <a:rPr lang="en"/>
              <a:t>It is expected that they complete all of the homework assignments given</a:t>
            </a:r>
            <a:endParaRPr/>
          </a:p>
          <a:p>
            <a:pPr indent="-171450" lvl="0" marL="177800" rtl="0" algn="l">
              <a:lnSpc>
                <a:spcPct val="90000"/>
              </a:lnSpc>
              <a:spcBef>
                <a:spcPts val="800"/>
              </a:spcBef>
              <a:spcAft>
                <a:spcPts val="0"/>
              </a:spcAft>
              <a:buClr>
                <a:schemeClr val="dk1"/>
              </a:buClr>
              <a:buSzPts val="2100"/>
              <a:buChar char="•"/>
            </a:pPr>
            <a:r>
              <a:rPr lang="en"/>
              <a:t>They will receive full credit (100), half credit (50), or 0 on homework – there are no other choices</a:t>
            </a:r>
            <a:endParaRPr/>
          </a:p>
          <a:p>
            <a:pPr indent="-171450" lvl="0" marL="177800" rtl="0" algn="l">
              <a:lnSpc>
                <a:spcPct val="90000"/>
              </a:lnSpc>
              <a:spcBef>
                <a:spcPts val="800"/>
              </a:spcBef>
              <a:spcAft>
                <a:spcPts val="0"/>
              </a:spcAft>
              <a:buClr>
                <a:schemeClr val="dk1"/>
              </a:buClr>
              <a:buSzPts val="2100"/>
              <a:buChar char="•"/>
            </a:pPr>
            <a:r>
              <a:rPr lang="en"/>
              <a:t>It is so important that they learn to be strong students - they owe themselves that</a:t>
            </a:r>
            <a:endParaRPr/>
          </a:p>
          <a:p>
            <a:pPr indent="-38100" lvl="0" marL="177800" rtl="0" algn="l">
              <a:lnSpc>
                <a:spcPct val="90000"/>
              </a:lnSpc>
              <a:spcBef>
                <a:spcPts val="800"/>
              </a:spcBef>
              <a:spcAft>
                <a:spcPts val="0"/>
              </a:spcAft>
              <a:buClr>
                <a:schemeClr val="dk1"/>
              </a:buClr>
              <a:buSzPts val="2100"/>
              <a:buNone/>
            </a:pPr>
            <a:r>
              <a:t/>
            </a:r>
            <a:endParaRPr/>
          </a:p>
        </p:txBody>
      </p:sp>
      <p:pic>
        <p:nvPicPr>
          <p:cNvPr id="234" name="Google Shape;234;p41"/>
          <p:cNvPicPr preferRelativeResize="0"/>
          <p:nvPr/>
        </p:nvPicPr>
        <p:blipFill rotWithShape="1">
          <a:blip r:embed="rId3">
            <a:alphaModFix/>
          </a:blip>
          <a:srcRect b="0" l="0" r="0" t="0"/>
          <a:stretch/>
        </p:blipFill>
        <p:spPr>
          <a:xfrm>
            <a:off x="5486498" y="1708056"/>
            <a:ext cx="3438297" cy="23813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2"/>
          <p:cNvSpPr txBox="1"/>
          <p:nvPr>
            <p:ph type="title"/>
          </p:nvPr>
        </p:nvSpPr>
        <p:spPr>
          <a:xfrm>
            <a:off x="628650" y="36856"/>
            <a:ext cx="7886700" cy="1999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a:t>Feel free to reach out, for any questions, concerns, or just to keep me in the loop.</a:t>
            </a:r>
            <a:endParaRPr/>
          </a:p>
        </p:txBody>
      </p:sp>
      <p:sp>
        <p:nvSpPr>
          <p:cNvPr id="240" name="Google Shape;240;p42"/>
          <p:cNvSpPr txBox="1"/>
          <p:nvPr>
            <p:ph idx="1" type="body"/>
          </p:nvPr>
        </p:nvSpPr>
        <p:spPr>
          <a:xfrm>
            <a:off x="628650" y="3352451"/>
            <a:ext cx="4529100" cy="15921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Clr>
                <a:schemeClr val="dk1"/>
              </a:buClr>
              <a:buSzPts val="2100"/>
              <a:buNone/>
            </a:pPr>
            <a:r>
              <a:rPr lang="en"/>
              <a:t>We are a team - working in the best interest of your teen - helping him/her to learn, grow, prosper. I am here to support your teen, and to work with you.</a:t>
            </a:r>
            <a:endParaRPr/>
          </a:p>
        </p:txBody>
      </p:sp>
      <p:pic>
        <p:nvPicPr>
          <p:cNvPr id="241" name="Google Shape;241;p42"/>
          <p:cNvPicPr preferRelativeResize="0"/>
          <p:nvPr/>
        </p:nvPicPr>
        <p:blipFill>
          <a:blip r:embed="rId3">
            <a:alphaModFix/>
          </a:blip>
          <a:stretch>
            <a:fillRect/>
          </a:stretch>
        </p:blipFill>
        <p:spPr>
          <a:xfrm>
            <a:off x="5862975" y="1790424"/>
            <a:ext cx="2478150" cy="2478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600467" y="0"/>
            <a:ext cx="78867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b="1" lang="en"/>
              <a:t>Open the World to Them</a:t>
            </a:r>
            <a:endParaRPr/>
          </a:p>
        </p:txBody>
      </p:sp>
      <p:sp>
        <p:nvSpPr>
          <p:cNvPr id="247" name="Google Shape;247;p43"/>
          <p:cNvSpPr txBox="1"/>
          <p:nvPr>
            <p:ph idx="1" type="body"/>
          </p:nvPr>
        </p:nvSpPr>
        <p:spPr>
          <a:xfrm>
            <a:off x="713200" y="994172"/>
            <a:ext cx="8051700" cy="40788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I love working with your  teenagers. It is so hard to be a teen … and oftentimes they feel like no one understands them.</a:t>
            </a:r>
            <a:endParaRPr/>
          </a:p>
          <a:p>
            <a:pPr indent="-171450" lvl="0" marL="177800" rtl="0" algn="l">
              <a:lnSpc>
                <a:spcPct val="90000"/>
              </a:lnSpc>
              <a:spcBef>
                <a:spcPts val="800"/>
              </a:spcBef>
              <a:spcAft>
                <a:spcPts val="0"/>
              </a:spcAft>
              <a:buClr>
                <a:schemeClr val="dk1"/>
              </a:buClr>
              <a:buSzPts val="2100"/>
              <a:buChar char="•"/>
            </a:pPr>
            <a:r>
              <a:rPr lang="en"/>
              <a:t>I love hearing their views. I love seeing them as the special unique adolescents they are – and I respect them. I will encourage them to find their magic, to develop their gifts, to reach for the whole world. </a:t>
            </a:r>
            <a:r>
              <a:rPr b="1" lang="en"/>
              <a:t>I believe they can create whatever future they dream of</a:t>
            </a:r>
            <a:r>
              <a:rPr lang="en"/>
              <a:t>. I will encourage them to the ends of the Earth. I will tell them the truth. I will believe in them. I will push them to grow. They may not like it … but when we’re done, they’ll thank me for pushing them. I will support them. I will have their back. I will listen. When they show me respect in class, rise to my expectations, I will open the world to them. We will have an incredible year together. I will grow attached. I will be filled with pride on graduation day. I will cry.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7"/>
          <p:cNvSpPr txBox="1"/>
          <p:nvPr>
            <p:ph idx="1" type="body"/>
          </p:nvPr>
        </p:nvSpPr>
        <p:spPr>
          <a:xfrm>
            <a:off x="826650" y="627625"/>
            <a:ext cx="7332000" cy="40812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100"/>
              <a:t>I love being a teacher, it is my dream job.</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rPr b="1" lang="en" sz="2100"/>
              <a:t>This is my tenth year teaching eighth grade, and I also taught on the college level for ten years, at Middlesex County College. I love reading and writing, so Language Arts is my specialty. </a:t>
            </a:r>
            <a:endParaRPr b="1" sz="2100"/>
          </a:p>
          <a:p>
            <a:pPr indent="0" lvl="0" marL="0" rtl="0" algn="l">
              <a:spcBef>
                <a:spcPts val="1600"/>
              </a:spcBef>
              <a:spcAft>
                <a:spcPts val="0"/>
              </a:spcAft>
              <a:buNone/>
            </a:pPr>
            <a:r>
              <a:rPr b="1" lang="en" sz="2100"/>
              <a:t>I’d love to write my own book, one day. I’m also a mom, of three middle schoolers, which informs my perspective. </a:t>
            </a:r>
            <a:endParaRPr b="1" sz="2100"/>
          </a:p>
          <a:p>
            <a:pPr indent="0" lvl="0" marL="0" rtl="0" algn="l">
              <a:spcBef>
                <a:spcPts val="1600"/>
              </a:spcBef>
              <a:spcAft>
                <a:spcPts val="1600"/>
              </a:spcAft>
              <a:buNone/>
            </a:pPr>
            <a:r>
              <a:t/>
            </a:r>
            <a:endParaRPr/>
          </a:p>
        </p:txBody>
      </p:sp>
      <p:pic>
        <p:nvPicPr>
          <p:cNvPr id="142" name="Google Shape;142;p27"/>
          <p:cNvPicPr preferRelativeResize="0"/>
          <p:nvPr/>
        </p:nvPicPr>
        <p:blipFill>
          <a:blip r:embed="rId4">
            <a:alphaModFix/>
          </a:blip>
          <a:stretch>
            <a:fillRect/>
          </a:stretch>
        </p:blipFill>
        <p:spPr>
          <a:xfrm>
            <a:off x="6414076" y="1022525"/>
            <a:ext cx="1515475" cy="67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8"/>
          <p:cNvSpPr txBox="1"/>
          <p:nvPr>
            <p:ph idx="1" type="body"/>
          </p:nvPr>
        </p:nvSpPr>
        <p:spPr>
          <a:xfrm>
            <a:off x="1132825" y="306150"/>
            <a:ext cx="7332000" cy="45159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100"/>
              <a:t>The best way to reach me is via: email, which I check all the time. I’ll always get back to you in a timely manner. We can also arrange a phone conversation using Google Voice.</a:t>
            </a:r>
            <a:endParaRPr b="1" sz="2100"/>
          </a:p>
          <a:p>
            <a:pPr indent="0" lvl="0" marL="0" rtl="0" algn="l">
              <a:spcBef>
                <a:spcPts val="1600"/>
              </a:spcBef>
              <a:spcAft>
                <a:spcPts val="0"/>
              </a:spcAft>
              <a:buNone/>
            </a:pPr>
            <a:br>
              <a:rPr b="1" lang="en" sz="2100"/>
            </a:br>
            <a:r>
              <a:rPr b="1" lang="en" sz="2100"/>
              <a:t>My email is:      </a:t>
            </a:r>
            <a:endParaRPr b="1" sz="2100"/>
          </a:p>
          <a:p>
            <a:pPr indent="0" lvl="0" marL="0" rtl="0" algn="l">
              <a:spcBef>
                <a:spcPts val="1600"/>
              </a:spcBef>
              <a:spcAft>
                <a:spcPts val="0"/>
              </a:spcAft>
              <a:buNone/>
            </a:pPr>
            <a:r>
              <a:rPr b="1" lang="en" sz="2700" u="sng">
                <a:solidFill>
                  <a:schemeClr val="hlink"/>
                </a:solidFill>
                <a:hlinkClick r:id="rId4"/>
              </a:rPr>
              <a:t>amanvisokay@paps.net</a:t>
            </a:r>
            <a:endParaRPr b="1" sz="2700"/>
          </a:p>
          <a:p>
            <a:pPr indent="0" lvl="0" marL="0" rtl="0" algn="l">
              <a:spcBef>
                <a:spcPts val="1600"/>
              </a:spcBef>
              <a:spcAft>
                <a:spcPts val="0"/>
              </a:spcAft>
              <a:buNone/>
            </a:pPr>
            <a:r>
              <a:rPr b="1" lang="en" sz="2300"/>
              <a:t>You can also read more on my teacher webpage on the school website.</a:t>
            </a:r>
            <a:endParaRPr b="1" sz="23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8" name="Google Shape;148;p28"/>
          <p:cNvPicPr preferRelativeResize="0"/>
          <p:nvPr/>
        </p:nvPicPr>
        <p:blipFill>
          <a:blip r:embed="rId5">
            <a:alphaModFix/>
          </a:blip>
          <a:stretch>
            <a:fillRect/>
          </a:stretch>
        </p:blipFill>
        <p:spPr>
          <a:xfrm>
            <a:off x="4911322" y="1639500"/>
            <a:ext cx="2338375" cy="121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9"/>
          <p:cNvSpPr txBox="1"/>
          <p:nvPr>
            <p:ph idx="1" type="body"/>
          </p:nvPr>
        </p:nvSpPr>
        <p:spPr>
          <a:xfrm>
            <a:off x="1132825" y="214325"/>
            <a:ext cx="7332000" cy="46689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100"/>
              <a:t>Your teens are already logged into my Google classrooms, through codes they were given in the summer. </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rPr b="1" lang="en" sz="2100"/>
              <a:t>I do all my communicating with my students through Google classroom. Our meets occur every school day during their scheduled class time. They are expected to be on time every day. Attendance is recorded. If they are having tech issues during the meet - they need to communicate via: the chat or Google comments, immediately. They need to be present the whole meet.</a:t>
            </a:r>
            <a:endParaRPr b="1" sz="21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4" name="Google Shape;154;p29"/>
          <p:cNvPicPr preferRelativeResize="0"/>
          <p:nvPr/>
        </p:nvPicPr>
        <p:blipFill>
          <a:blip r:embed="rId4">
            <a:alphaModFix/>
          </a:blip>
          <a:stretch>
            <a:fillRect/>
          </a:stretch>
        </p:blipFill>
        <p:spPr>
          <a:xfrm>
            <a:off x="3190920" y="1164420"/>
            <a:ext cx="1470700" cy="97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30"/>
          <p:cNvSpPr txBox="1"/>
          <p:nvPr>
            <p:ph idx="1" type="body"/>
          </p:nvPr>
        </p:nvSpPr>
        <p:spPr>
          <a:xfrm>
            <a:off x="443925" y="335550"/>
            <a:ext cx="8143800" cy="44724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100"/>
              <a:t>While we have to work remotely, we’re doing a great job making it work! </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t/>
            </a:r>
            <a:endParaRPr b="1" sz="2100"/>
          </a:p>
          <a:p>
            <a:pPr indent="0" lvl="0" marL="0" rtl="0" algn="l">
              <a:spcBef>
                <a:spcPts val="1600"/>
              </a:spcBef>
              <a:spcAft>
                <a:spcPts val="0"/>
              </a:spcAft>
              <a:buNone/>
            </a:pPr>
            <a:r>
              <a:rPr b="1" lang="en" sz="2100"/>
              <a:t>During class time, your teens need to be logged in to the Google Meet, have their cameras on, and be ready to answer when called upon. They are responsible for completing all work assigned during class. Their classwork/participation grade will be reduced if their camera is off at all during class, or they aren’t there when called upon.</a:t>
            </a:r>
            <a:endParaRPr b="1" sz="21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60" name="Google Shape;160;p30"/>
          <p:cNvPicPr preferRelativeResize="0"/>
          <p:nvPr/>
        </p:nvPicPr>
        <p:blipFill>
          <a:blip r:embed="rId4">
            <a:alphaModFix/>
          </a:blip>
          <a:stretch>
            <a:fillRect/>
          </a:stretch>
        </p:blipFill>
        <p:spPr>
          <a:xfrm>
            <a:off x="3581826" y="1035675"/>
            <a:ext cx="2314927" cy="1536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31"/>
          <p:cNvSpPr txBox="1"/>
          <p:nvPr>
            <p:ph idx="1" type="body"/>
          </p:nvPr>
        </p:nvSpPr>
        <p:spPr>
          <a:xfrm>
            <a:off x="841950" y="489775"/>
            <a:ext cx="7332000" cy="4314300"/>
          </a:xfrm>
          <a:prstGeom prst="rect">
            <a:avLst/>
          </a:prstGeom>
          <a:solidFill>
            <a:srgbClr val="D9D9D9"/>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800"/>
              <a:t>Your teen’s grade will be made up of:</a:t>
            </a:r>
            <a:endParaRPr sz="2800"/>
          </a:p>
          <a:p>
            <a:pPr indent="-374650" lvl="0" marL="457200" rtl="0" algn="l">
              <a:spcBef>
                <a:spcPts val="1600"/>
              </a:spcBef>
              <a:spcAft>
                <a:spcPts val="0"/>
              </a:spcAft>
              <a:buSzPts val="2300"/>
              <a:buChar char="●"/>
            </a:pPr>
            <a:r>
              <a:rPr b="1" lang="en" sz="2300"/>
              <a:t>Homework</a:t>
            </a:r>
            <a:r>
              <a:rPr lang="en" sz="2300"/>
              <a:t> assignments (given some nights Monday-Thursday)</a:t>
            </a:r>
            <a:endParaRPr sz="2300"/>
          </a:p>
          <a:p>
            <a:pPr indent="-374650" lvl="0" marL="457200" rtl="0" algn="l">
              <a:spcBef>
                <a:spcPts val="0"/>
              </a:spcBef>
              <a:spcAft>
                <a:spcPts val="0"/>
              </a:spcAft>
              <a:buSzPts val="2300"/>
              <a:buChar char="●"/>
            </a:pPr>
            <a:r>
              <a:rPr b="1" lang="en" sz="2300"/>
              <a:t>Quizzes and tests</a:t>
            </a:r>
            <a:endParaRPr b="1" sz="2300"/>
          </a:p>
          <a:p>
            <a:pPr indent="-374650" lvl="0" marL="457200" rtl="0" algn="l">
              <a:spcBef>
                <a:spcPts val="0"/>
              </a:spcBef>
              <a:spcAft>
                <a:spcPts val="0"/>
              </a:spcAft>
              <a:buSzPts val="2300"/>
              <a:buChar char="●"/>
            </a:pPr>
            <a:r>
              <a:rPr b="1" lang="en" sz="2300"/>
              <a:t>Long term writing pieces</a:t>
            </a:r>
            <a:endParaRPr b="1" sz="2300"/>
          </a:p>
          <a:p>
            <a:pPr indent="-374650" lvl="0" marL="457200" rtl="0" algn="l">
              <a:spcBef>
                <a:spcPts val="0"/>
              </a:spcBef>
              <a:spcAft>
                <a:spcPts val="0"/>
              </a:spcAft>
              <a:buSzPts val="2300"/>
              <a:buChar char="●"/>
            </a:pPr>
            <a:r>
              <a:rPr b="1" lang="en" sz="2300"/>
              <a:t>Classwork assignments and participation</a:t>
            </a:r>
            <a:endParaRPr b="1" sz="2300"/>
          </a:p>
          <a:p>
            <a:pPr indent="-374650" lvl="0" marL="457200" rtl="0" algn="l">
              <a:spcBef>
                <a:spcPts val="0"/>
              </a:spcBef>
              <a:spcAft>
                <a:spcPts val="0"/>
              </a:spcAft>
              <a:buSzPts val="2300"/>
              <a:buChar char="●"/>
            </a:pPr>
            <a:r>
              <a:rPr b="1" lang="en" sz="2300"/>
              <a:t>Do Now</a:t>
            </a:r>
            <a:r>
              <a:rPr lang="en" sz="2300"/>
              <a:t> grades daily</a:t>
            </a:r>
            <a:endParaRPr sz="2300"/>
          </a:p>
          <a:p>
            <a:pPr indent="-374650" lvl="0" marL="457200" rtl="0" algn="l">
              <a:spcBef>
                <a:spcPts val="0"/>
              </a:spcBef>
              <a:spcAft>
                <a:spcPts val="0"/>
              </a:spcAft>
              <a:buSzPts val="2300"/>
              <a:buChar char="●"/>
            </a:pPr>
            <a:r>
              <a:rPr b="1" lang="en" sz="2300"/>
              <a:t>Oral presentations </a:t>
            </a:r>
            <a:endParaRPr b="1" sz="2300"/>
          </a:p>
          <a:p>
            <a:pPr indent="-374650" lvl="0" marL="457200" rtl="0" algn="l">
              <a:spcBef>
                <a:spcPts val="0"/>
              </a:spcBef>
              <a:spcAft>
                <a:spcPts val="0"/>
              </a:spcAft>
              <a:buSzPts val="2300"/>
              <a:buChar char="●"/>
            </a:pPr>
            <a:r>
              <a:rPr b="1" lang="en" sz="2300"/>
              <a:t>Projects involving art and creativity</a:t>
            </a:r>
            <a:endParaRPr b="1"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2"/>
          <p:cNvSpPr txBox="1"/>
          <p:nvPr>
            <p:ph idx="1" type="body"/>
          </p:nvPr>
        </p:nvSpPr>
        <p:spPr>
          <a:xfrm>
            <a:off x="841950" y="489775"/>
            <a:ext cx="7332000" cy="45108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rPr lang="en" u="sng"/>
              <a:t>The course work for this class includes: </a:t>
            </a:r>
            <a:endParaRPr u="sng"/>
          </a:p>
          <a:p>
            <a:pPr indent="-342900" lvl="0" marL="457200" rtl="0" algn="l">
              <a:spcBef>
                <a:spcPts val="1600"/>
              </a:spcBef>
              <a:spcAft>
                <a:spcPts val="0"/>
              </a:spcAft>
              <a:buSzPts val="1800"/>
              <a:buChar char="●"/>
            </a:pPr>
            <a:r>
              <a:rPr b="1" lang="en"/>
              <a:t>Novel based instruction</a:t>
            </a:r>
            <a:r>
              <a:rPr lang="en"/>
              <a:t> to teach reading skills</a:t>
            </a:r>
            <a:endParaRPr/>
          </a:p>
          <a:p>
            <a:pPr indent="-342900" lvl="0" marL="457200" rtl="0" algn="l">
              <a:spcBef>
                <a:spcPts val="0"/>
              </a:spcBef>
              <a:spcAft>
                <a:spcPts val="0"/>
              </a:spcAft>
              <a:buSzPts val="1800"/>
              <a:buChar char="●"/>
            </a:pPr>
            <a:r>
              <a:rPr b="1" lang="en"/>
              <a:t>Writers’ Workshop</a:t>
            </a:r>
            <a:r>
              <a:rPr lang="en"/>
              <a:t> to teach narrative writing</a:t>
            </a:r>
            <a:endParaRPr/>
          </a:p>
          <a:p>
            <a:pPr indent="0" lvl="0" marL="457200" rtl="0" algn="l">
              <a:spcBef>
                <a:spcPts val="1600"/>
              </a:spcBef>
              <a:spcAft>
                <a:spcPts val="0"/>
              </a:spcAft>
              <a:buNone/>
            </a:pPr>
            <a:r>
              <a:rPr lang="en"/>
              <a:t>(memoir), persuasive writing (argumentative</a:t>
            </a:r>
            <a:endParaRPr/>
          </a:p>
          <a:p>
            <a:pPr indent="0" lvl="0" marL="457200" rtl="0" algn="l">
              <a:spcBef>
                <a:spcPts val="1600"/>
              </a:spcBef>
              <a:spcAft>
                <a:spcPts val="0"/>
              </a:spcAft>
              <a:buNone/>
            </a:pPr>
            <a:r>
              <a:rPr lang="en"/>
              <a:t>essay and speech), literary analysis (proving a multifaceted</a:t>
            </a:r>
            <a:endParaRPr/>
          </a:p>
          <a:p>
            <a:pPr indent="0" lvl="0" marL="457200" rtl="0" algn="l">
              <a:spcBef>
                <a:spcPts val="1600"/>
              </a:spcBef>
              <a:spcAft>
                <a:spcPts val="0"/>
              </a:spcAft>
              <a:buNone/>
            </a:pPr>
            <a:r>
              <a:rPr lang="en"/>
              <a:t>thesis), poetry, and letter writing</a:t>
            </a:r>
            <a:endParaRPr/>
          </a:p>
          <a:p>
            <a:pPr indent="-342900" lvl="0" marL="457200" rtl="0" algn="l">
              <a:spcBef>
                <a:spcPts val="1600"/>
              </a:spcBef>
              <a:spcAft>
                <a:spcPts val="0"/>
              </a:spcAft>
              <a:buSzPts val="1800"/>
              <a:buChar char="●"/>
            </a:pPr>
            <a:r>
              <a:rPr b="1" lang="en"/>
              <a:t>Public speaking</a:t>
            </a:r>
            <a:endParaRPr b="1"/>
          </a:p>
          <a:p>
            <a:pPr indent="-342900" lvl="0" marL="457200" rtl="0" algn="l">
              <a:spcBef>
                <a:spcPts val="0"/>
              </a:spcBef>
              <a:spcAft>
                <a:spcPts val="0"/>
              </a:spcAft>
              <a:buSzPts val="1800"/>
              <a:buChar char="●"/>
            </a:pPr>
            <a:r>
              <a:rPr lang="en"/>
              <a:t>Examination of </a:t>
            </a:r>
            <a:r>
              <a:rPr b="1" lang="en"/>
              <a:t>social issues and current events</a:t>
            </a:r>
            <a:endParaRPr b="1"/>
          </a:p>
          <a:p>
            <a:pPr indent="-342900" lvl="0" marL="457200" rtl="0" algn="l">
              <a:spcBef>
                <a:spcPts val="0"/>
              </a:spcBef>
              <a:spcAft>
                <a:spcPts val="0"/>
              </a:spcAft>
              <a:buSzPts val="1800"/>
              <a:buChar char="●"/>
            </a:pPr>
            <a:r>
              <a:rPr lang="en"/>
              <a:t>Exposure to</a:t>
            </a:r>
            <a:r>
              <a:rPr b="1" lang="en"/>
              <a:t> diverse role models</a:t>
            </a:r>
            <a:endParaRPr b="1"/>
          </a:p>
          <a:p>
            <a:pPr indent="-342900" lvl="0" marL="457200" rtl="0" algn="l">
              <a:spcBef>
                <a:spcPts val="0"/>
              </a:spcBef>
              <a:spcAft>
                <a:spcPts val="0"/>
              </a:spcAft>
              <a:buSzPts val="1800"/>
              <a:buChar char="●"/>
            </a:pPr>
            <a:r>
              <a:rPr b="1" lang="en"/>
              <a:t>Project based learning involving choice</a:t>
            </a:r>
            <a:endParaRPr b="1"/>
          </a:p>
          <a:p>
            <a:pPr indent="-342900" lvl="0" marL="457200" rtl="0" algn="l">
              <a:spcBef>
                <a:spcPts val="0"/>
              </a:spcBef>
              <a:spcAft>
                <a:spcPts val="0"/>
              </a:spcAft>
              <a:buSzPts val="1800"/>
              <a:buChar char="●"/>
            </a:pPr>
            <a:r>
              <a:rPr b="1" lang="en"/>
              <a:t>Independent reading</a:t>
            </a:r>
            <a:r>
              <a:rPr lang="en"/>
              <a:t> and response to text</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71" name="Google Shape;171;p32"/>
          <p:cNvPicPr preferRelativeResize="0"/>
          <p:nvPr/>
        </p:nvPicPr>
        <p:blipFill>
          <a:blip r:embed="rId4">
            <a:alphaModFix/>
          </a:blip>
          <a:stretch>
            <a:fillRect/>
          </a:stretch>
        </p:blipFill>
        <p:spPr>
          <a:xfrm>
            <a:off x="6500825" y="678650"/>
            <a:ext cx="1191700" cy="179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3"/>
          <p:cNvSpPr txBox="1"/>
          <p:nvPr>
            <p:ph idx="1" type="body"/>
          </p:nvPr>
        </p:nvSpPr>
        <p:spPr>
          <a:xfrm>
            <a:off x="502625" y="658200"/>
            <a:ext cx="7332000" cy="3827100"/>
          </a:xfrm>
          <a:prstGeom prst="rect">
            <a:avLst/>
          </a:prstGeom>
          <a:solidFill>
            <a:srgbClr val="D9D9D9"/>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I am a </a:t>
            </a:r>
            <a:r>
              <a:rPr b="1" lang="en"/>
              <a:t>HUGE</a:t>
            </a:r>
            <a:r>
              <a:rPr lang="en"/>
              <a:t> bookworm! When they closed public libraries - I was devastated! I want your teens to connect with reading - I work so hard at helping them find the “right” book (especially when we’re back at school). Please encourage them to read, talk about </a:t>
            </a:r>
            <a:r>
              <a:rPr lang="en"/>
              <a:t>r</a:t>
            </a:r>
            <a:r>
              <a:rPr lang="en"/>
              <a:t>eading, take them to the library or bookstore.												                               	Encourage them to read!</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pic>
        <p:nvPicPr>
          <p:cNvPr id="177" name="Google Shape;177;p33"/>
          <p:cNvPicPr preferRelativeResize="0"/>
          <p:nvPr/>
        </p:nvPicPr>
        <p:blipFill>
          <a:blip r:embed="rId4">
            <a:alphaModFix/>
          </a:blip>
          <a:stretch>
            <a:fillRect/>
          </a:stretch>
        </p:blipFill>
        <p:spPr>
          <a:xfrm>
            <a:off x="145400" y="3022400"/>
            <a:ext cx="3268300" cy="1830250"/>
          </a:xfrm>
          <a:prstGeom prst="rect">
            <a:avLst/>
          </a:prstGeom>
          <a:noFill/>
          <a:ln>
            <a:noFill/>
          </a:ln>
        </p:spPr>
      </p:pic>
      <p:pic>
        <p:nvPicPr>
          <p:cNvPr id="178" name="Google Shape;178;p33"/>
          <p:cNvPicPr preferRelativeResize="0"/>
          <p:nvPr/>
        </p:nvPicPr>
        <p:blipFill>
          <a:blip r:embed="rId5">
            <a:alphaModFix/>
          </a:blip>
          <a:stretch>
            <a:fillRect/>
          </a:stretch>
        </p:blipFill>
        <p:spPr>
          <a:xfrm>
            <a:off x="7661925" y="0"/>
            <a:ext cx="1482075" cy="158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82" name="Shape 182"/>
        <p:cNvGrpSpPr/>
        <p:nvPr/>
      </p:nvGrpSpPr>
      <p:grpSpPr>
        <a:xfrm>
          <a:off x="0" y="0"/>
          <a:ext cx="0" cy="0"/>
          <a:chOff x="0" y="0"/>
          <a:chExt cx="0" cy="0"/>
        </a:xfrm>
      </p:grpSpPr>
      <p:sp>
        <p:nvSpPr>
          <p:cNvPr id="183" name="Google Shape;183;p34"/>
          <p:cNvSpPr txBox="1"/>
          <p:nvPr>
            <p:ph type="ctrTitle"/>
          </p:nvPr>
        </p:nvSpPr>
        <p:spPr>
          <a:xfrm>
            <a:off x="212400" y="0"/>
            <a:ext cx="8520600" cy="95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t>Perth Amboy Public Schools </a:t>
            </a:r>
            <a:endParaRPr sz="2600"/>
          </a:p>
          <a:p>
            <a:pPr indent="0" lvl="0" marL="0" rtl="0" algn="ctr">
              <a:spcBef>
                <a:spcPts val="0"/>
              </a:spcBef>
              <a:spcAft>
                <a:spcPts val="0"/>
              </a:spcAft>
              <a:buNone/>
            </a:pPr>
            <a:r>
              <a:rPr lang="en" sz="2600"/>
              <a:t>All-Remote Learning Guidelines</a:t>
            </a:r>
            <a:endParaRPr sz="2600"/>
          </a:p>
        </p:txBody>
      </p:sp>
      <p:sp>
        <p:nvSpPr>
          <p:cNvPr id="184" name="Google Shape;184;p34"/>
          <p:cNvSpPr txBox="1"/>
          <p:nvPr>
            <p:ph idx="1" type="subTitle"/>
          </p:nvPr>
        </p:nvSpPr>
        <p:spPr>
          <a:xfrm>
            <a:off x="-839400" y="910825"/>
            <a:ext cx="9572400" cy="3868500"/>
          </a:xfrm>
          <a:prstGeom prst="rect">
            <a:avLst/>
          </a:prstGeom>
        </p:spPr>
        <p:txBody>
          <a:bodyPr anchorCtr="0" anchor="t" bIns="91425" lIns="91425" spcFirstLastPara="1" rIns="91425" wrap="square" tIns="91425">
            <a:noAutofit/>
          </a:bodyPr>
          <a:lstStyle/>
          <a:p>
            <a:pPr indent="-330200" lvl="0" marL="1371600" rtl="0" algn="l">
              <a:spcBef>
                <a:spcPts val="0"/>
              </a:spcBef>
              <a:spcAft>
                <a:spcPts val="0"/>
              </a:spcAft>
              <a:buSzPts val="1600"/>
              <a:buChar char="●"/>
            </a:pPr>
            <a:r>
              <a:rPr lang="en" sz="1600"/>
              <a:t>“Cameras must be on and students must remain visible during the entire remote instructional period. For example, no avatars are allowed and cameras should not be pointed to the ceiling”</a:t>
            </a:r>
            <a:endParaRPr sz="1600"/>
          </a:p>
          <a:p>
            <a:pPr indent="-330200" lvl="0" marL="1371600" rtl="0" algn="l">
              <a:spcBef>
                <a:spcPts val="0"/>
              </a:spcBef>
              <a:spcAft>
                <a:spcPts val="0"/>
              </a:spcAft>
              <a:buSzPts val="1600"/>
              <a:buChar char="●"/>
            </a:pPr>
            <a:r>
              <a:rPr lang="en" sz="1600"/>
              <a:t>Students must “remain online and logged into their Google Meet while working independently on class assignments”</a:t>
            </a:r>
            <a:endParaRPr sz="1600"/>
          </a:p>
          <a:p>
            <a:pPr indent="-330200" lvl="0" marL="1371600" rtl="0" algn="l">
              <a:spcBef>
                <a:spcPts val="0"/>
              </a:spcBef>
              <a:spcAft>
                <a:spcPts val="0"/>
              </a:spcAft>
              <a:buSzPts val="1600"/>
              <a:buChar char="●"/>
            </a:pPr>
            <a:r>
              <a:rPr lang="en" sz="1600"/>
              <a:t>“Use Google Meet neutral screen backgrounds to protect the privacy of their homes”</a:t>
            </a:r>
            <a:endParaRPr sz="1600"/>
          </a:p>
          <a:p>
            <a:pPr indent="-330200" lvl="0" marL="1371600" rtl="0" algn="l">
              <a:spcBef>
                <a:spcPts val="0"/>
              </a:spcBef>
              <a:spcAft>
                <a:spcPts val="0"/>
              </a:spcAft>
              <a:buSzPts val="1600"/>
              <a:buChar char="●"/>
            </a:pPr>
            <a:r>
              <a:rPr lang="en" sz="1600"/>
              <a:t>“Adhere and comply with all applicable Board policies governing the use of technology”</a:t>
            </a:r>
            <a:endParaRPr sz="1600"/>
          </a:p>
          <a:p>
            <a:pPr indent="-330200" lvl="0" marL="1371600" rtl="0" algn="l">
              <a:spcBef>
                <a:spcPts val="0"/>
              </a:spcBef>
              <a:spcAft>
                <a:spcPts val="0"/>
              </a:spcAft>
              <a:buSzPts val="1600"/>
              <a:buChar char="●"/>
            </a:pPr>
            <a:r>
              <a:rPr lang="en" sz="1600"/>
              <a:t>“Follow the Student Code of Conduct at all times.  School administration will ensure follow ups and supports take</a:t>
            </a:r>
            <a:endParaRPr sz="1600"/>
          </a:p>
          <a:p>
            <a:pPr indent="-330200" lvl="0" marL="1371600" rtl="0" algn="l">
              <a:spcBef>
                <a:spcPts val="0"/>
              </a:spcBef>
              <a:spcAft>
                <a:spcPts val="0"/>
              </a:spcAft>
              <a:buSzPts val="1600"/>
              <a:buChar char="●"/>
            </a:pPr>
            <a:r>
              <a:rPr lang="en" sz="1600"/>
              <a:t>place as needed by: … phone calls… counseling support … home school liason support… parental support”</a:t>
            </a:r>
            <a:endParaRPr sz="1600"/>
          </a:p>
          <a:p>
            <a:pPr indent="-330200" lvl="0" marL="1371600" rtl="0" algn="l">
              <a:spcBef>
                <a:spcPts val="0"/>
              </a:spcBef>
              <a:spcAft>
                <a:spcPts val="0"/>
              </a:spcAft>
              <a:buSzPts val="1600"/>
              <a:buChar char="●"/>
            </a:pPr>
            <a:r>
              <a:rPr lang="en" sz="1600"/>
              <a:t>Parents will “preclude themselves from recording any session or posting any session to any website or social media site”</a:t>
            </a:r>
            <a:endParaRPr sz="1600"/>
          </a:p>
          <a:p>
            <a:pPr indent="-330200" lvl="0" marL="1371600" rtl="0" algn="l">
              <a:spcBef>
                <a:spcPts val="0"/>
              </a:spcBef>
              <a:spcAft>
                <a:spcPts val="0"/>
              </a:spcAft>
              <a:buSzPts val="1600"/>
              <a:buChar char="●"/>
            </a:pPr>
            <a:r>
              <a:rPr lang="en" sz="1600"/>
              <a:t>“If it would not be acceptable in the physical classroom, then it is not acceptable in the virtual setting”</a:t>
            </a:r>
            <a:endParaRPr sz="1600"/>
          </a:p>
          <a:p>
            <a:pPr indent="-330200" lvl="0" marL="1371600" rtl="0" algn="l">
              <a:spcBef>
                <a:spcPts val="0"/>
              </a:spcBef>
              <a:spcAft>
                <a:spcPts val="0"/>
              </a:spcAft>
              <a:buSzPts val="1600"/>
              <a:buChar char="●"/>
            </a:pPr>
            <a:r>
              <a:rPr lang="en" sz="1600"/>
              <a:t>“Parents are not to interact with the class”</a:t>
            </a:r>
            <a:endParaRPr sz="1600"/>
          </a:p>
          <a:p>
            <a:pPr indent="0" lvl="0" marL="2743200" rtl="0" algn="l">
              <a:spcBef>
                <a:spcPts val="0"/>
              </a:spcBef>
              <a:spcAft>
                <a:spcPts val="0"/>
              </a:spcAft>
              <a:buNone/>
            </a:pPr>
            <a:r>
              <a:t/>
            </a:r>
            <a:endParaRPr sz="1300"/>
          </a:p>
        </p:txBody>
      </p:sp>
      <p:pic>
        <p:nvPicPr>
          <p:cNvPr id="185" name="Google Shape;185;p34"/>
          <p:cNvPicPr preferRelativeResize="0"/>
          <p:nvPr/>
        </p:nvPicPr>
        <p:blipFill>
          <a:blip r:embed="rId3">
            <a:alphaModFix/>
          </a:blip>
          <a:stretch>
            <a:fillRect/>
          </a:stretch>
        </p:blipFill>
        <p:spPr>
          <a:xfrm>
            <a:off x="7288000" y="780750"/>
            <a:ext cx="353900" cy="35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